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164" r:id="rId3"/>
    <p:sldId id="1183" r:id="rId4"/>
    <p:sldId id="1184" r:id="rId5"/>
    <p:sldId id="1185" r:id="rId6"/>
    <p:sldId id="1194" r:id="rId7"/>
    <p:sldId id="1191" r:id="rId8"/>
    <p:sldId id="1167" r:id="rId9"/>
    <p:sldId id="1195" r:id="rId10"/>
    <p:sldId id="1179" r:id="rId11"/>
    <p:sldId id="1180" r:id="rId12"/>
    <p:sldId id="1196" r:id="rId13"/>
    <p:sldId id="1171" r:id="rId14"/>
    <p:sldId id="1197" r:id="rId15"/>
    <p:sldId id="1198" r:id="rId16"/>
    <p:sldId id="1201" r:id="rId17"/>
    <p:sldId id="1199" r:id="rId18"/>
    <p:sldId id="1202" r:id="rId19"/>
    <p:sldId id="1200" r:id="rId20"/>
    <p:sldId id="1203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高中地理 必修 第二册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2025/9/29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第一章   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人口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第三节　人口容量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追求人口合理容量的原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因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17.jpg" descr="id:21474908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70870" y="1556792"/>
            <a:ext cx="6201657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68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谋求人口合理容量的措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施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18.jpg" descr="id:21474908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1628800"/>
            <a:ext cx="6125300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04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00" y="836712"/>
            <a:ext cx="11511502" cy="230832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83671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国人口基本国策——计划生育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计划生育是我国的一项基本国策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我国根据人口发展变化形势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不断调整完善生育政策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独生子女政策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二孩政策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再到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三孩政策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目的都是促进人口长期均衡发展。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知识拓展.eps" descr="id:214749075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010328"/>
            <a:ext cx="1917928" cy="38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8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疑难破.eps" descr="id:21474880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70689" y="764704"/>
            <a:ext cx="6249035" cy="539750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414517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区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域资源环境承载力和人口合理容量的关系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疑难点.eps" descr="id:214749087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9144" y="1543322"/>
            <a:ext cx="1313573" cy="393945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086717"/>
              </p:ext>
            </p:extLst>
          </p:nvPr>
        </p:nvGraphicFramePr>
        <p:xfrm>
          <a:off x="360854" y="2132856"/>
          <a:ext cx="11485848" cy="3429000"/>
        </p:xfrm>
        <a:graphic>
          <a:graphicData uri="http://schemas.openxmlformats.org/drawingml/2006/table">
            <a:tbl>
              <a:tblPr firstRow="1" firstCol="1" bandRow="1"/>
              <a:tblGrid>
                <a:gridCol w="837808">
                  <a:extLst>
                    <a:ext uri="{9D8B030D-6E8A-4147-A177-3AD203B41FA5}">
                      <a16:colId xmlns:a16="http://schemas.microsoft.com/office/drawing/2014/main" val="772499679"/>
                    </a:ext>
                  </a:extLst>
                </a:gridCol>
                <a:gridCol w="5265772">
                  <a:extLst>
                    <a:ext uri="{9D8B030D-6E8A-4147-A177-3AD203B41FA5}">
                      <a16:colId xmlns:a16="http://schemas.microsoft.com/office/drawing/2014/main" val="3440529982"/>
                    </a:ext>
                  </a:extLst>
                </a:gridCol>
                <a:gridCol w="5382268">
                  <a:extLst>
                    <a:ext uri="{9D8B030D-6E8A-4147-A177-3AD203B41FA5}">
                      <a16:colId xmlns:a16="http://schemas.microsoft.com/office/drawing/2014/main" val="34158392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905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区域资源环境承载力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人口合理容量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48330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含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6218644"/>
                  </a:ext>
                </a:extLst>
              </a:tr>
            </a:tbl>
          </a:graphicData>
        </a:graphic>
      </p:graphicFrame>
      <p:pic>
        <p:nvPicPr>
          <p:cNvPr id="1028" name="KD181.ep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782" y="2996952"/>
            <a:ext cx="3155318" cy="2028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KD182.ep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333" y="2760562"/>
            <a:ext cx="3708523" cy="2540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93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981626"/>
              </p:ext>
            </p:extLst>
          </p:nvPr>
        </p:nvGraphicFramePr>
        <p:xfrm>
          <a:off x="334566" y="1063100"/>
          <a:ext cx="11449272" cy="4125649"/>
        </p:xfrm>
        <a:graphic>
          <a:graphicData uri="http://schemas.openxmlformats.org/drawingml/2006/table">
            <a:tbl>
              <a:tblPr firstRow="1" firstCol="1" bandRow="1"/>
              <a:tblGrid>
                <a:gridCol w="936104">
                  <a:extLst>
                    <a:ext uri="{9D8B030D-6E8A-4147-A177-3AD203B41FA5}">
                      <a16:colId xmlns:a16="http://schemas.microsoft.com/office/drawing/2014/main" val="3157719102"/>
                    </a:ext>
                  </a:extLst>
                </a:gridCol>
                <a:gridCol w="5544616">
                  <a:extLst>
                    <a:ext uri="{9D8B030D-6E8A-4147-A177-3AD203B41FA5}">
                      <a16:colId xmlns:a16="http://schemas.microsoft.com/office/drawing/2014/main" val="237055717"/>
                    </a:ext>
                  </a:extLst>
                </a:gridCol>
                <a:gridCol w="4968552">
                  <a:extLst>
                    <a:ext uri="{9D8B030D-6E8A-4147-A177-3AD203B41FA5}">
                      <a16:colId xmlns:a16="http://schemas.microsoft.com/office/drawing/2014/main" val="1158095509"/>
                    </a:ext>
                  </a:extLst>
                </a:gridCol>
              </a:tblGrid>
              <a:tr h="51708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905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区域资源环境承载力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人口合理容量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426441"/>
                  </a:ext>
                </a:extLst>
              </a:tr>
              <a:tr h="168804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强调的是一个国家或地区的资源环境所能承载的最大人口数量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极限人口数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是一个警戒值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强调的是在促进可持续发展前提下的适宜人口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最佳人口数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是一个合理值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5350493"/>
                  </a:ext>
                </a:extLst>
              </a:tr>
              <a:tr h="11005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意义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体现的是人口生物学意义上的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生存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体现了人口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发展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层面上的意义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更具有现实意义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0431173"/>
                  </a:ext>
                </a:extLst>
              </a:tr>
              <a:tr h="7883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区域资源环境承载力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人口合理容量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3089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339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705811"/>
              </p:ext>
            </p:extLst>
          </p:nvPr>
        </p:nvGraphicFramePr>
        <p:xfrm>
          <a:off x="334566" y="924337"/>
          <a:ext cx="11593288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648072">
                  <a:extLst>
                    <a:ext uri="{9D8B030D-6E8A-4147-A177-3AD203B41FA5}">
                      <a16:colId xmlns:a16="http://schemas.microsoft.com/office/drawing/2014/main" val="2818595004"/>
                    </a:ext>
                  </a:extLst>
                </a:gridCol>
                <a:gridCol w="5512601">
                  <a:extLst>
                    <a:ext uri="{9D8B030D-6E8A-4147-A177-3AD203B41FA5}">
                      <a16:colId xmlns:a16="http://schemas.microsoft.com/office/drawing/2014/main" val="1828840913"/>
                    </a:ext>
                  </a:extLst>
                </a:gridCol>
                <a:gridCol w="5432615">
                  <a:extLst>
                    <a:ext uri="{9D8B030D-6E8A-4147-A177-3AD203B41FA5}">
                      <a16:colId xmlns:a16="http://schemas.microsoft.com/office/drawing/2014/main" val="18862552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905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区域资源环境承载力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人口合理容量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883232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486458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历史时期不同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影响因素会发生变化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使区域资源环境承载力和人口合理容量具有不确定性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但在一定历史时期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影响因素相对不变的情况下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可以对区域资源环境承载力和人口合理容量进行相对定量的估算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即具有相对确定性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325" marR="6032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43747"/>
                  </a:ext>
                </a:extLst>
              </a:tr>
            </a:tbl>
          </a:graphicData>
        </a:graphic>
      </p:graphicFrame>
      <p:pic>
        <p:nvPicPr>
          <p:cNvPr id="3074" name="KD183.ep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598" y="1555157"/>
            <a:ext cx="556393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02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00" y="836712"/>
            <a:ext cx="11511502" cy="367240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83671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域资源环境承载力与人口合理容量的关系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重难辨析.eps" descr="id:21474908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40328"/>
            <a:ext cx="1929209" cy="439098"/>
          </a:xfrm>
          <a:prstGeom prst="rect">
            <a:avLst/>
          </a:prstGeom>
        </p:spPr>
      </p:pic>
      <p:pic>
        <p:nvPicPr>
          <p:cNvPr id="7" name="XB19.eps" descr="id:214749089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90950" y="1628800"/>
            <a:ext cx="4320480" cy="254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84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疆地广人稀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各区域由于自然环境和社会经济条件不同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资源环境承载力存在显著差异。右栏图示意新疆地理要素分布。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据此完成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与塔里木盆地相比，准噶尔盆地南部地区资源环境承载力的大小及原因是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较小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矿产资源短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缺</a:t>
            </a:r>
            <a:r>
              <a:rPr lang="en-US" altLang="zh-CN" sz="1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较小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生态环境脆弱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较大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对外开放程度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en-US" altLang="zh-CN" sz="1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较大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人均消费水平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破疑典例.eps" descr="id:21474909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9004" y="871216"/>
            <a:ext cx="1617136" cy="414281"/>
          </a:xfrm>
          <a:prstGeom prst="rect">
            <a:avLst/>
          </a:prstGeom>
        </p:spPr>
      </p:pic>
      <p:pic>
        <p:nvPicPr>
          <p:cNvPr id="4" name="xb20.jpg" descr="id:21474909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22998" y="2564904"/>
            <a:ext cx="5163194" cy="374441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725144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C</a:t>
            </a:r>
          </a:p>
        </p:txBody>
      </p:sp>
      <p:pic>
        <p:nvPicPr>
          <p:cNvPr id="6" name="24答案.eps" descr="id:214748808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4904481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64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557817"/>
            <a:ext cx="3862144" cy="3600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7734" y="1000929"/>
            <a:ext cx="998968" cy="360040"/>
          </a:xfrm>
          <a:prstGeom prst="rect">
            <a:avLst/>
          </a:prstGeom>
        </p:spPr>
      </p:pic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83671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图可知，准噶尔盆地南部地区矿产资源丰富，虽然生态环境脆弱，但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交通运输便利，对外开放程度较高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，经济发展较好，地区资源环境承载力较大；人均消费水平与资源环境承载力呈负相关，即人均消费水平高，资源环境承载力较小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解析.eps" descr="id:21474880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016049"/>
            <a:ext cx="807720" cy="287655"/>
          </a:xfrm>
          <a:prstGeom prst="rect">
            <a:avLst/>
          </a:prstGeom>
        </p:spPr>
      </p:pic>
      <p:pic>
        <p:nvPicPr>
          <p:cNvPr id="5" name="xb20.jpg" descr="id:214749090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90950" y="2591038"/>
            <a:ext cx="5163194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3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为提高区域人口合理容量，新疆应（　　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大量开垦荒地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加大科技投入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鼓励人口迁入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加强生态保护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387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3870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③④</a:t>
            </a:r>
          </a:p>
        </p:txBody>
      </p:sp>
      <p:pic>
        <p:nvPicPr>
          <p:cNvPr id="3" name="xb20.jpg" descr="id:21474909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031310" y="908720"/>
            <a:ext cx="4113782" cy="2983369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97105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B</a:t>
            </a:r>
          </a:p>
        </p:txBody>
      </p:sp>
      <p:pic>
        <p:nvPicPr>
          <p:cNvPr id="5" name="24答案.eps" descr="id:21474880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3676442"/>
            <a:ext cx="807720" cy="287655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2294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量开垦荒地，会破坏生态环境，减小人口合理容量；要想提高区域人口合理容量，该地区应治理污染，加强生态保护，加大科技投入，提高地区资源利用率；新疆气候干旱，生态环境脆弱，鼓励人口迁入会加大对环境的压力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4解析.eps" descr="id:214748808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4302283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56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知识点1.eps" descr="id:21474879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485969"/>
            <a:ext cx="1302385" cy="359410"/>
          </a:xfrm>
          <a:prstGeom prst="rect">
            <a:avLst/>
          </a:prstGeom>
        </p:spPr>
      </p:pic>
      <p:pic>
        <p:nvPicPr>
          <p:cNvPr id="8" name="24知识过.eps" descr="id:2147487985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0689" y="755651"/>
            <a:ext cx="6249035" cy="539750"/>
          </a:xfrm>
          <a:prstGeom prst="rect">
            <a:avLst/>
          </a:prstGeom>
        </p:spPr>
      </p:pic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区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域资源环境承载力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概念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：指在保证资源合理开发利用和保护良好生态环境的前提下，区域的资源环境条件所能承载的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人口数量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发展和变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</a:t>
            </a: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）在人口数量达到区域资源环境承载力之前，可以努力控制人口，最终人口在区域资源环境承载力范围内保持稳定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xb11.jpg" descr="id:214749078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375127" y="4293096"/>
            <a:ext cx="5034514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35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00" y="836712"/>
            <a:ext cx="11511502" cy="2862322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83671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量区域资源环境承载力的指标是人口数量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所以决定区域资源环境承载力的自然资源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短板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是指承载人口数量最少的自然资源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而不是数量最少的自然资源。区域资源环境承载力具有可变性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人们可以通过资源开发、提高资源利用效率、保护生态环境、适度消费、扩大对外开放程度等方式提高区域资源环境承载力。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名师点睛.eps" descr="id:214749050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0464" y="908721"/>
            <a:ext cx="1847489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29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）人口增长超过区域资源环境承载力，最终由于饥荒、疾病、污染和资源枯竭，造成人口大量减少，新的区域资源环境承载力重新建立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12.jpg" descr="id:21474907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2060848"/>
            <a:ext cx="6305704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88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影响因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素</a:t>
            </a: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）自然资源状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况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13.jpg" descr="id:21474907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29" y="2204864"/>
            <a:ext cx="6037383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03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）社会经济和科技发展水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xb14.jpg" descr="id:21474908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1556792"/>
            <a:ext cx="6336704" cy="237645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7300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）人均消费水平：相同的资源环境条件下，区域资源环境承载力会随着消费水平的提高而降低。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）地区开放程度：地区的开放程度越高，越有利于从其他区域调入资源，提高本区域的资源环境承载力。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12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00" y="836712"/>
            <a:ext cx="11511502" cy="341632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836712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源贫乏的国家或地区资源环境承载力不一定很小。尽管资源是决定区域资源环境承载力的重要条件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但不是唯一条件。影响区域资源环境承载力大小的还有其他因素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如科技发展水平、地区开放程度等。如果一个国家开放程度高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经济、技术力量强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能充分利用区域外的资源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就会大大提高自身的资源环境承载力。如日本地狭人稠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资源贫乏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依靠大量进口资源和能源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出口产品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经济发展水平高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区域资源环境承载力高。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温馨提示.eps" descr="id:21474908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6809" y="969537"/>
            <a:ext cx="1903981" cy="374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49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区域资源环境承载力的特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征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15.jpg" descr="id:21474908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86894" y="1556792"/>
            <a:ext cx="6413606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66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知识点2.eps" descr="id:21474880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89580"/>
            <a:ext cx="1354455" cy="359410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口合理容量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概念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指按照合理的生活方式，保障健康生活的水平，同时又在不妨碍未来人口生活质量的前提下，一个国家或地区最适宜的人口数量。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特点及意义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xb16.jpg" descr="id:21474908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02918" y="3501007"/>
            <a:ext cx="6120680" cy="2595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91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00" y="836712"/>
            <a:ext cx="11511502" cy="2862322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83671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603123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口的合理容量最早是从经济或福利角度提出的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主要探讨的是区域最佳的人口规模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或是理想人口规模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即一个地区的人口数量保持在多少才最适宜。这与资源环境承载力的含义并不相同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资源环境承载力主要研究的是一个地区可承受的最大人口数量。一般来说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一个国家或地区的人口合理容量要小于资源环境承载力。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温馨提示.eps" descr="id:21474908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6809" y="969537"/>
            <a:ext cx="1903981" cy="374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45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1650</Words>
  <Application>Microsoft Office PowerPoint</Application>
  <PresentationFormat>自定义</PresentationFormat>
  <Paragraphs>86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Calibri</vt:lpstr>
      <vt:lpstr>仿宋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439</cp:revision>
  <dcterms:created xsi:type="dcterms:W3CDTF">2020-11-06T05:24:00Z</dcterms:created>
  <dcterms:modified xsi:type="dcterms:W3CDTF">2025-09-29T07:51:30Z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